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9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59" r:id="rId4"/>
    <p:sldId id="260" r:id="rId5"/>
    <p:sldId id="261" r:id="rId6"/>
    <p:sldId id="281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67" r:id="rId16"/>
    <p:sldId id="278" r:id="rId17"/>
    <p:sldId id="275" r:id="rId18"/>
    <p:sldId id="292" r:id="rId19"/>
    <p:sldId id="265" r:id="rId20"/>
    <p:sldId id="266" r:id="rId21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33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79" autoAdjust="0"/>
    <p:restoredTop sz="94660"/>
  </p:normalViewPr>
  <p:slideViewPr>
    <p:cSldViewPr>
      <p:cViewPr varScale="1">
        <p:scale>
          <a:sx n="84" d="100"/>
          <a:sy n="84" d="100"/>
        </p:scale>
        <p:origin x="1589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1374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78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78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EF795950-4A1E-4E08-B160-B84ABB39430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02426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727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27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AB45A8F-8196-4AE4-A5F2-C92C3CD1C1D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91606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00BFCA3-4197-4556-9059-7345A2548ECE}" type="slidenum">
              <a:rPr lang="en-US" altLang="zh-CN" smtClean="0"/>
              <a:pPr>
                <a:spcBef>
                  <a:spcPct val="0"/>
                </a:spcBef>
              </a:pPr>
              <a:t>1</a:t>
            </a:fld>
            <a:endParaRPr lang="en-US" altLang="zh-CN" smtClean="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smtClean="0">
                <a:latin typeface="Arial" panose="020B0604020202020204" pitchFamily="34" charset="0"/>
              </a:rPr>
              <a:t>1</a:t>
            </a:r>
            <a:r>
              <a:rPr lang="zh-CN" altLang="en-US" smtClean="0">
                <a:latin typeface="Arial" panose="020B0604020202020204" pitchFamily="34" charset="0"/>
              </a:rPr>
              <a:t>学时</a:t>
            </a:r>
          </a:p>
        </p:txBody>
      </p:sp>
    </p:spTree>
    <p:extLst>
      <p:ext uri="{BB962C8B-B14F-4D97-AF65-F5344CB8AC3E}">
        <p14:creationId xmlns:p14="http://schemas.microsoft.com/office/powerpoint/2010/main" val="1244704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4D7365D-B241-4C7F-804A-64336AD60FE2}" type="slidenum">
              <a:rPr lang="en-US" altLang="zh-CN" smtClean="0"/>
              <a:pPr>
                <a:spcBef>
                  <a:spcPct val="0"/>
                </a:spcBef>
              </a:pPr>
              <a:t>13</a:t>
            </a:fld>
            <a:endParaRPr lang="en-US" altLang="zh-CN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229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ChangeArrowheads="1"/>
          </p:cNvSpPr>
          <p:nvPr userDrawn="1"/>
        </p:nvSpPr>
        <p:spPr bwMode="auto">
          <a:xfrm>
            <a:off x="0" y="0"/>
            <a:ext cx="9144000" cy="260350"/>
          </a:xfrm>
          <a:prstGeom prst="rect">
            <a:avLst/>
          </a:prstGeom>
          <a:gradFill rotWithShape="1">
            <a:gsLst>
              <a:gs pos="0">
                <a:srgbClr val="000076"/>
              </a:gs>
              <a:gs pos="100000">
                <a:srgbClr val="0000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5" name="Text Box 12"/>
          <p:cNvSpPr txBox="1">
            <a:spLocks noChangeArrowheads="1"/>
          </p:cNvSpPr>
          <p:nvPr userDrawn="1"/>
        </p:nvSpPr>
        <p:spPr bwMode="auto">
          <a:xfrm>
            <a:off x="0" y="0"/>
            <a:ext cx="11874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1200" smtClean="0">
                <a:solidFill>
                  <a:schemeClr val="bg1"/>
                </a:solidFill>
                <a:ea typeface="微软雅黑" panose="020B0503020204020204" pitchFamily="34" charset="-122"/>
              </a:rPr>
              <a:t>模式识别</a:t>
            </a:r>
          </a:p>
        </p:txBody>
      </p:sp>
      <p:sp>
        <p:nvSpPr>
          <p:cNvPr id="849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 algn="ctr">
              <a:defRPr sz="5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70250"/>
            <a:ext cx="6400800" cy="22098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0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pPr>
              <a:defRPr/>
            </a:pPr>
            <a:fld id="{EACD03F3-8B73-4CD4-9275-A2E9A1F5EED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0155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071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476250"/>
            <a:ext cx="2057400" cy="59769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476250"/>
            <a:ext cx="6019800" cy="59769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889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76250"/>
            <a:ext cx="8229600" cy="94138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852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3495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102100"/>
            <a:ext cx="4038600" cy="2351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659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291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172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852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852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335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857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46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747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44940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62648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76250"/>
            <a:ext cx="8229600" cy="94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85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Line 8"/>
          <p:cNvSpPr>
            <a:spLocks noChangeShapeType="1"/>
          </p:cNvSpPr>
          <p:nvPr/>
        </p:nvSpPr>
        <p:spPr bwMode="auto">
          <a:xfrm>
            <a:off x="457200" y="1447800"/>
            <a:ext cx="807720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9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260350"/>
          </a:xfrm>
          <a:prstGeom prst="rect">
            <a:avLst/>
          </a:prstGeom>
          <a:gradFill rotWithShape="1">
            <a:gsLst>
              <a:gs pos="0">
                <a:srgbClr val="000076"/>
              </a:gs>
              <a:gs pos="100000">
                <a:srgbClr val="0000FF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1030" name="Text Box 12"/>
          <p:cNvSpPr txBox="1">
            <a:spLocks noChangeArrowheads="1"/>
          </p:cNvSpPr>
          <p:nvPr userDrawn="1"/>
        </p:nvSpPr>
        <p:spPr bwMode="auto">
          <a:xfrm>
            <a:off x="0" y="0"/>
            <a:ext cx="17637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1200" smtClean="0">
                <a:solidFill>
                  <a:schemeClr val="bg1"/>
                </a:solidFill>
                <a:ea typeface="微软雅黑" panose="020B0503020204020204" pitchFamily="34" charset="-122"/>
              </a:rPr>
              <a:t>模式识别 </a:t>
            </a:r>
            <a:r>
              <a:rPr lang="en-US" altLang="zh-CN" sz="1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1200" smtClean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1200" smtClean="0">
                <a:solidFill>
                  <a:schemeClr val="bg1"/>
                </a:solidFill>
                <a:ea typeface="微软雅黑" panose="020B0503020204020204" pitchFamily="34" charset="-122"/>
              </a:rPr>
              <a:t>绪论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Garamond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Garamond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Garamond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Garamond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Garamond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Garamond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Garamond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Garamond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p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n"/>
        <a:defRPr sz="24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p"/>
        <a:defRPr sz="20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defRPr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8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0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1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zh-CN" altLang="en-US" sz="8000" smtClean="0"/>
              <a:t>模式识别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授课教师：刘家锋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什么是特征？</a:t>
            </a:r>
          </a:p>
        </p:txBody>
      </p:sp>
      <p:graphicFrame>
        <p:nvGraphicFramePr>
          <p:cNvPr id="15363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3203575" y="2060575"/>
          <a:ext cx="2614613" cy="423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5" name="Visio" r:id="rId3" imgW="2026882" imgH="3286696" progId="Visio.Drawing.11">
                  <p:embed/>
                </p:oleObj>
              </mc:Choice>
              <mc:Fallback>
                <p:oleObj name="Visio" r:id="rId3" imgW="2026882" imgH="3286696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2060575"/>
                        <a:ext cx="2614613" cy="423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特征抽取</a:t>
            </a:r>
          </a:p>
        </p:txBody>
      </p:sp>
      <p:graphicFrame>
        <p:nvGraphicFramePr>
          <p:cNvPr id="98307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1619250" y="2709863"/>
          <a:ext cx="5184775" cy="255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9" name="Image" r:id="rId3" imgW="14603175" imgH="6730159" progId="Photoshop.Image.7">
                  <p:embed/>
                </p:oleObj>
              </mc:Choice>
              <mc:Fallback>
                <p:oleObj name="Image" r:id="rId3" imgW="14603175" imgH="6730159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2709863"/>
                        <a:ext cx="5184775" cy="2559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特征抽取</a:t>
            </a:r>
          </a:p>
        </p:txBody>
      </p:sp>
      <p:graphicFrame>
        <p:nvGraphicFramePr>
          <p:cNvPr id="17411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2339975" y="2565400"/>
          <a:ext cx="4486275" cy="372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3" name="Visio" r:id="rId3" imgW="8142161" imgH="6759588" progId="Visio.Drawing.11">
                  <p:embed/>
                </p:oleObj>
              </mc:Choice>
              <mc:Fallback>
                <p:oleObj name="Visio" r:id="rId3" imgW="8142161" imgH="6759588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2565400"/>
                        <a:ext cx="4486275" cy="372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特征的分布</a:t>
            </a:r>
          </a:p>
        </p:txBody>
      </p:sp>
      <p:graphicFrame>
        <p:nvGraphicFramePr>
          <p:cNvPr id="18435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1979613" y="2060575"/>
          <a:ext cx="5465762" cy="407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7" name="Visio" r:id="rId4" imgW="4402836" imgH="3286696" progId="Visio.Drawing.11">
                  <p:embed/>
                </p:oleObj>
              </mc:Choice>
              <mc:Fallback>
                <p:oleObj name="Visio" r:id="rId4" imgW="4402836" imgH="3286696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2060575"/>
                        <a:ext cx="5465762" cy="407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特征的分布</a:t>
            </a:r>
          </a:p>
        </p:txBody>
      </p:sp>
      <p:graphicFrame>
        <p:nvGraphicFramePr>
          <p:cNvPr id="20483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1979613" y="2205038"/>
          <a:ext cx="5327650" cy="3976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5" name="Visio" r:id="rId3" imgW="4402836" imgH="3286696" progId="Visio.Drawing.11">
                  <p:embed/>
                </p:oleObj>
              </mc:Choice>
              <mc:Fallback>
                <p:oleObj name="Visio" r:id="rId3" imgW="4402836" imgH="3286696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2205038"/>
                        <a:ext cx="5327650" cy="3976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五、模式识别系统 </a:t>
            </a:r>
          </a:p>
        </p:txBody>
      </p:sp>
      <p:graphicFrame>
        <p:nvGraphicFramePr>
          <p:cNvPr id="21507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827088" y="2492375"/>
          <a:ext cx="7921625" cy="296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2" name="Visio" r:id="rId3" imgW="4047249" imgH="1516647" progId="Visio.Drawing.11">
                  <p:embed/>
                </p:oleObj>
              </mc:Choice>
              <mc:Fallback>
                <p:oleObj name="Visio" r:id="rId3" imgW="4047249" imgH="1516647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492375"/>
                        <a:ext cx="7921625" cy="296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8" name="Line 6"/>
          <p:cNvSpPr>
            <a:spLocks noChangeShapeType="1"/>
          </p:cNvSpPr>
          <p:nvPr/>
        </p:nvSpPr>
        <p:spPr bwMode="auto">
          <a:xfrm>
            <a:off x="827088" y="4005263"/>
            <a:ext cx="7921625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09" name="Text Box 7"/>
          <p:cNvSpPr txBox="1">
            <a:spLocks noChangeArrowheads="1"/>
          </p:cNvSpPr>
          <p:nvPr/>
        </p:nvSpPr>
        <p:spPr bwMode="auto">
          <a:xfrm>
            <a:off x="7935913" y="3578225"/>
            <a:ext cx="6445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latin typeface="Arial" panose="020B0604020202020204" pitchFamily="34" charset="0"/>
              </a:rPr>
              <a:t>分类</a:t>
            </a:r>
          </a:p>
        </p:txBody>
      </p:sp>
      <p:sp>
        <p:nvSpPr>
          <p:cNvPr id="21510" name="Text Box 8"/>
          <p:cNvSpPr txBox="1">
            <a:spLocks noChangeArrowheads="1"/>
          </p:cNvSpPr>
          <p:nvPr/>
        </p:nvSpPr>
        <p:spPr bwMode="auto">
          <a:xfrm>
            <a:off x="7956550" y="4076700"/>
            <a:ext cx="6445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latin typeface="Arial" panose="020B0604020202020204" pitchFamily="34" charset="0"/>
              </a:rPr>
              <a:t>训练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六、模式识别问题的描述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362950" cy="3925888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mtClean="0">
                <a:solidFill>
                  <a:srgbClr val="CC3300"/>
                </a:solidFill>
              </a:rPr>
              <a:t>给定</a:t>
            </a:r>
            <a:r>
              <a:rPr lang="zh-CN" altLang="en-US" smtClean="0"/>
              <a:t>一个训练样本的特征矢量集合：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smtClean="0"/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mtClean="0"/>
              <a:t>分别属于</a:t>
            </a:r>
            <a:r>
              <a:rPr lang="en-US" altLang="zh-CN" smtClean="0"/>
              <a:t>c</a:t>
            </a:r>
            <a:r>
              <a:rPr lang="zh-CN" altLang="en-US" smtClean="0"/>
              <a:t>个类别：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smtClean="0"/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mtClean="0">
                <a:solidFill>
                  <a:srgbClr val="CC3300"/>
                </a:solidFill>
              </a:rPr>
              <a:t>设计</a:t>
            </a:r>
            <a:r>
              <a:rPr lang="zh-CN" altLang="en-US" smtClean="0"/>
              <a:t>出一个分类器，能够对未知类别样本</a:t>
            </a:r>
            <a:r>
              <a:rPr lang="en-US" altLang="zh-CN" b="0" smtClean="0"/>
              <a:t>x</a:t>
            </a:r>
            <a:r>
              <a:rPr lang="zh-CN" altLang="en-US" smtClean="0"/>
              <a:t>进行分类</a:t>
            </a:r>
          </a:p>
        </p:txBody>
      </p:sp>
      <p:graphicFrame>
        <p:nvGraphicFramePr>
          <p:cNvPr id="22532" name="Object 6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376488" y="2471738"/>
          <a:ext cx="2992437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8" name="Equation" r:id="rId3" imgW="1675673" imgH="253890" progId="Equation.DSMT4">
                  <p:embed/>
                </p:oleObj>
              </mc:Choice>
              <mc:Fallback>
                <p:oleObj name="Equation" r:id="rId3" imgW="1675673" imgH="25389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6488" y="2471738"/>
                        <a:ext cx="2992437" cy="487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3" name="Object 8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2484438" y="3789363"/>
          <a:ext cx="172720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9" name="Equation" r:id="rId5" imgW="800100" imgH="228600" progId="Equation.DSMT4">
                  <p:embed/>
                </p:oleObj>
              </mc:Choice>
              <mc:Fallback>
                <p:oleObj name="Equation" r:id="rId5" imgW="800100" imgH="2286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3789363"/>
                        <a:ext cx="1727200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4" name="Object 11"/>
          <p:cNvGraphicFramePr>
            <a:graphicFrameLocks noChangeAspect="1"/>
          </p:cNvGraphicFramePr>
          <p:nvPr/>
        </p:nvGraphicFramePr>
        <p:xfrm>
          <a:off x="2555875" y="5445125"/>
          <a:ext cx="3211513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0" name="Equation" r:id="rId7" imgW="1548728" imgH="253890" progId="Equation.DSMT4">
                  <p:embed/>
                </p:oleObj>
              </mc:Choice>
              <mc:Fallback>
                <p:oleObj name="Equation" r:id="rId7" imgW="1548728" imgH="25389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5445125"/>
                        <a:ext cx="3211513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模式识别问题的分类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85938"/>
            <a:ext cx="8229600" cy="4667250"/>
          </a:xfrm>
        </p:spPr>
        <p:txBody>
          <a:bodyPr/>
          <a:lstStyle/>
          <a:p>
            <a:pPr eaLnBrk="1" hangingPunct="1"/>
            <a:r>
              <a:rPr lang="zh-CN" altLang="en-US" sz="3200" smtClean="0">
                <a:solidFill>
                  <a:srgbClr val="CC3300"/>
                </a:solidFill>
              </a:rPr>
              <a:t>有监督学习</a:t>
            </a:r>
            <a:r>
              <a:rPr lang="zh-CN" altLang="en-US" sz="3200" smtClean="0"/>
              <a:t>（有教师学习）：预先已知训练样本集中每个样本的类别标号；</a:t>
            </a:r>
          </a:p>
          <a:p>
            <a:pPr eaLnBrk="1" hangingPunct="1"/>
            <a:endParaRPr lang="zh-CN" altLang="en-US" sz="3200" smtClean="0"/>
          </a:p>
          <a:p>
            <a:pPr eaLnBrk="1" hangingPunct="1"/>
            <a:endParaRPr lang="zh-CN" altLang="en-US" sz="3200" smtClean="0"/>
          </a:p>
          <a:p>
            <a:pPr eaLnBrk="1" hangingPunct="1"/>
            <a:r>
              <a:rPr lang="zh-CN" altLang="en-US" sz="3200" smtClean="0">
                <a:solidFill>
                  <a:srgbClr val="CC3300"/>
                </a:solidFill>
              </a:rPr>
              <a:t>无监督学习</a:t>
            </a:r>
            <a:r>
              <a:rPr lang="zh-CN" altLang="en-US" sz="3200" smtClean="0"/>
              <a:t>（无教师学习）：预先不知道训练样本集中每个样本的类别标号；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识别方法分类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solidFill>
                  <a:srgbClr val="CC3300"/>
                </a:solidFill>
              </a:rPr>
              <a:t>产生式模型</a:t>
            </a:r>
            <a:r>
              <a:rPr lang="zh-CN" altLang="en-US" smtClean="0"/>
              <a:t>：</a:t>
            </a:r>
          </a:p>
          <a:p>
            <a:pPr lvl="1" eaLnBrk="1" hangingPunct="1"/>
            <a:r>
              <a:rPr lang="zh-CN" altLang="en-US" smtClean="0"/>
              <a:t>假设不同类别的样本满足不同的概率分布，根据样本属于不同类别的概率识别样本；</a:t>
            </a:r>
          </a:p>
          <a:p>
            <a:pPr lvl="1" eaLnBrk="1" hangingPunct="1"/>
            <a:r>
              <a:rPr lang="zh-CN" altLang="en-US" smtClean="0"/>
              <a:t>包括：贝叶斯分类器，</a:t>
            </a:r>
            <a:r>
              <a:rPr lang="en-US" altLang="zh-CN" smtClean="0"/>
              <a:t>GMM</a:t>
            </a:r>
            <a:r>
              <a:rPr lang="zh-CN" altLang="en-US" smtClean="0"/>
              <a:t>，</a:t>
            </a:r>
            <a:r>
              <a:rPr lang="en-US" altLang="zh-CN" smtClean="0"/>
              <a:t>HMM</a:t>
            </a:r>
            <a:r>
              <a:rPr lang="en-US" altLang="zh-CN" smtClean="0">
                <a:latin typeface="Arial" panose="020B0604020202020204" pitchFamily="34" charset="0"/>
              </a:rPr>
              <a:t>…</a:t>
            </a:r>
            <a:endParaRPr lang="en-US" altLang="zh-CN" smtClean="0"/>
          </a:p>
          <a:p>
            <a:pPr lvl="1" eaLnBrk="1" hangingPunct="1"/>
            <a:endParaRPr lang="en-US" altLang="zh-CN" smtClean="0"/>
          </a:p>
          <a:p>
            <a:pPr eaLnBrk="1" hangingPunct="1"/>
            <a:r>
              <a:rPr lang="zh-CN" altLang="en-US" smtClean="0">
                <a:solidFill>
                  <a:srgbClr val="CC3300"/>
                </a:solidFill>
              </a:rPr>
              <a:t>鉴别模型</a:t>
            </a:r>
            <a:r>
              <a:rPr lang="zh-CN" altLang="en-US" smtClean="0"/>
              <a:t>：</a:t>
            </a:r>
          </a:p>
          <a:p>
            <a:pPr lvl="1" eaLnBrk="1" hangingPunct="1"/>
            <a:r>
              <a:rPr lang="zh-CN" altLang="en-US" smtClean="0"/>
              <a:t>利用判别函数对特征空间进行划分，不同区域对应不同的类别；</a:t>
            </a:r>
          </a:p>
          <a:p>
            <a:pPr lvl="1" eaLnBrk="1" hangingPunct="1"/>
            <a:r>
              <a:rPr lang="zh-CN" altLang="en-US" smtClean="0"/>
              <a:t>包括：线性分类器，神经网络分类器，</a:t>
            </a:r>
            <a:r>
              <a:rPr lang="en-US" altLang="zh-CN" smtClean="0"/>
              <a:t>SVM</a:t>
            </a:r>
            <a:r>
              <a:rPr lang="en-US" altLang="zh-CN" smtClean="0">
                <a:latin typeface="Arial" panose="020B0604020202020204" pitchFamily="34" charset="0"/>
              </a:rPr>
              <a:t>…</a:t>
            </a:r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七、参考书目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Richard Duda, Peter Hart, David Stork, </a:t>
            </a:r>
            <a:r>
              <a:rPr lang="en-US" altLang="zh-CN" i="1" smtClean="0"/>
              <a:t>Pattern Classification</a:t>
            </a:r>
            <a:r>
              <a:rPr lang="en-US" altLang="zh-CN" smtClean="0"/>
              <a:t>, 2nd edition, John Wiley, 2001</a:t>
            </a:r>
          </a:p>
          <a:p>
            <a:pPr eaLnBrk="1" hangingPunct="1"/>
            <a:r>
              <a:rPr lang="en-US" altLang="zh-CN" i="1" smtClean="0"/>
              <a:t>《</a:t>
            </a:r>
            <a:r>
              <a:rPr lang="zh-CN" altLang="en-US" i="1" smtClean="0"/>
              <a:t>模式分类</a:t>
            </a:r>
            <a:r>
              <a:rPr lang="en-US" altLang="zh-CN" i="1" smtClean="0"/>
              <a:t>》</a:t>
            </a:r>
            <a:r>
              <a:rPr lang="zh-CN" altLang="en-US" smtClean="0"/>
              <a:t>，机械工业出版社，</a:t>
            </a:r>
            <a:r>
              <a:rPr lang="en-US" altLang="zh-CN" smtClean="0"/>
              <a:t>Richard O. Duda</a:t>
            </a:r>
          </a:p>
          <a:p>
            <a:pPr eaLnBrk="1" hangingPunct="1"/>
            <a:r>
              <a:rPr lang="en-US" altLang="zh-CN" i="1" smtClean="0"/>
              <a:t>《</a:t>
            </a:r>
            <a:r>
              <a:rPr lang="zh-CN" altLang="en-US" i="1" smtClean="0"/>
              <a:t>模式识别</a:t>
            </a:r>
            <a:r>
              <a:rPr lang="en-US" altLang="zh-CN" i="1" smtClean="0"/>
              <a:t>》</a:t>
            </a:r>
            <a:r>
              <a:rPr lang="zh-CN" altLang="en-US" smtClean="0"/>
              <a:t>（第二版），清华大学出版社，边肇祺，张学工；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900113" y="2205038"/>
            <a:ext cx="7772400" cy="1408112"/>
          </a:xfrm>
        </p:spPr>
        <p:txBody>
          <a:bodyPr/>
          <a:lstStyle/>
          <a:p>
            <a:pPr eaLnBrk="1" hangingPunct="1"/>
            <a:r>
              <a:rPr lang="zh-CN" altLang="en-US" sz="5400" smtClean="0"/>
              <a:t>第一章 绪论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期刊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5068888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IEEE Transaction on Pattern Analysis and Machine Intelligence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PAMI</a:t>
            </a:r>
            <a:r>
              <a:rPr lang="zh-CN" altLang="en-US" dirty="0" smtClean="0"/>
              <a:t>；</a:t>
            </a:r>
          </a:p>
          <a:p>
            <a:pPr eaLnBrk="1" hangingPunct="1"/>
            <a:r>
              <a:rPr lang="en-US" altLang="zh-CN" dirty="0" smtClean="0"/>
              <a:t>Pattern Recognition</a:t>
            </a:r>
            <a:r>
              <a:rPr lang="zh-CN" altLang="en-US" dirty="0" smtClean="0"/>
              <a:t>；</a:t>
            </a:r>
          </a:p>
          <a:p>
            <a:pPr eaLnBrk="1" hangingPunct="1"/>
            <a:r>
              <a:rPr lang="en-US" altLang="zh-CN" dirty="0" smtClean="0"/>
              <a:t>Pattern Recognition Letter</a:t>
            </a:r>
            <a:r>
              <a:rPr lang="zh-CN" altLang="en-US" dirty="0" smtClean="0"/>
              <a:t>；</a:t>
            </a:r>
          </a:p>
          <a:p>
            <a:pPr eaLnBrk="1" hangingPunct="1"/>
            <a:r>
              <a:rPr lang="zh-CN" altLang="en-US" dirty="0" smtClean="0"/>
              <a:t>模式识别与人工智能；</a:t>
            </a:r>
          </a:p>
          <a:p>
            <a:pPr eaLnBrk="1" hangingPunct="1"/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一、模式识别的概念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58888" y="2416175"/>
            <a:ext cx="6553200" cy="3765550"/>
          </a:xfrm>
        </p:spPr>
        <p:txBody>
          <a:bodyPr/>
          <a:lstStyle/>
          <a:p>
            <a:pPr eaLnBrk="1" hangingPunct="1"/>
            <a:r>
              <a:rPr lang="zh-CN" altLang="en-US" sz="3600" smtClean="0"/>
              <a:t>什么是模式识别？</a:t>
            </a:r>
          </a:p>
          <a:p>
            <a:pPr eaLnBrk="1" hangingPunct="1"/>
            <a:endParaRPr lang="zh-CN" altLang="en-US" sz="3600" smtClean="0"/>
          </a:p>
          <a:p>
            <a:pPr eaLnBrk="1" hangingPunct="1"/>
            <a:r>
              <a:rPr lang="zh-CN" altLang="en-US" sz="3600" smtClean="0"/>
              <a:t>模式识别研究的内容？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914400" indent="-914400" eaLnBrk="1" hangingPunct="1"/>
            <a:r>
              <a:rPr lang="zh-CN" altLang="en-US" smtClean="0"/>
              <a:t>二、模式识别的应用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773238"/>
            <a:ext cx="7693025" cy="4379912"/>
          </a:xfrm>
        </p:spPr>
        <p:txBody>
          <a:bodyPr/>
          <a:lstStyle/>
          <a:p>
            <a:pPr eaLnBrk="1" hangingPunct="1"/>
            <a:r>
              <a:rPr lang="zh-CN" altLang="en-US" smtClean="0">
                <a:solidFill>
                  <a:srgbClr val="CC3300"/>
                </a:solidFill>
              </a:rPr>
              <a:t>工业用途</a:t>
            </a:r>
            <a:r>
              <a:rPr lang="zh-CN" altLang="en-US" smtClean="0"/>
              <a:t>：产品质量检验，设备故障检测，智能机器人的感知系统；</a:t>
            </a:r>
          </a:p>
          <a:p>
            <a:pPr eaLnBrk="1" hangingPunct="1"/>
            <a:r>
              <a:rPr lang="zh-CN" altLang="en-US" smtClean="0">
                <a:solidFill>
                  <a:srgbClr val="CC3300"/>
                </a:solidFill>
              </a:rPr>
              <a:t>商业用途</a:t>
            </a:r>
            <a:r>
              <a:rPr lang="zh-CN" altLang="en-US" smtClean="0"/>
              <a:t>：钱币的自动识伪，信函的自动分拣，电话信息查询，声控拨号；</a:t>
            </a:r>
          </a:p>
          <a:p>
            <a:pPr eaLnBrk="1" hangingPunct="1"/>
            <a:r>
              <a:rPr lang="zh-CN" altLang="en-US" smtClean="0">
                <a:solidFill>
                  <a:srgbClr val="CC3300"/>
                </a:solidFill>
              </a:rPr>
              <a:t>医学用途</a:t>
            </a:r>
            <a:r>
              <a:rPr lang="zh-CN" altLang="en-US" smtClean="0"/>
              <a:t>：对心电、脑电、</a:t>
            </a:r>
            <a:r>
              <a:rPr lang="en-US" altLang="zh-CN" smtClean="0"/>
              <a:t>CT</a:t>
            </a:r>
            <a:r>
              <a:rPr lang="zh-CN" altLang="en-US" smtClean="0"/>
              <a:t>等信号进行处理和识别，自动进行疾病的诊断；</a:t>
            </a:r>
          </a:p>
          <a:p>
            <a:pPr eaLnBrk="1" hangingPunct="1"/>
            <a:r>
              <a:rPr lang="zh-CN" altLang="en-US" smtClean="0">
                <a:solidFill>
                  <a:srgbClr val="CC3300"/>
                </a:solidFill>
              </a:rPr>
              <a:t>安全领域</a:t>
            </a:r>
            <a:r>
              <a:rPr lang="zh-CN" altLang="en-US" smtClean="0"/>
              <a:t>：生理特征鉴别</a:t>
            </a:r>
            <a:r>
              <a:rPr lang="en-US" altLang="zh-CN" smtClean="0"/>
              <a:t>(Biometrics)</a:t>
            </a:r>
            <a:r>
              <a:rPr lang="zh-CN" altLang="en-US" smtClean="0"/>
              <a:t>，网上电子商务的身份确认，对公安对象的刑侦和鉴别；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二、模式识别的应用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700213"/>
            <a:ext cx="7693025" cy="4090987"/>
          </a:xfrm>
        </p:spPr>
        <p:txBody>
          <a:bodyPr/>
          <a:lstStyle/>
          <a:p>
            <a:pPr eaLnBrk="1" hangingPunct="1"/>
            <a:r>
              <a:rPr lang="zh-CN" altLang="en-US" smtClean="0">
                <a:solidFill>
                  <a:srgbClr val="CC3300"/>
                </a:solidFill>
              </a:rPr>
              <a:t>军事领域</a:t>
            </a:r>
            <a:r>
              <a:rPr lang="zh-CN" altLang="en-US" smtClean="0"/>
              <a:t>：巡航导弹的景物识别，战斗单元的敌我识别； </a:t>
            </a:r>
          </a:p>
          <a:p>
            <a:pPr eaLnBrk="1" hangingPunct="1"/>
            <a:r>
              <a:rPr lang="zh-CN" altLang="en-US" smtClean="0">
                <a:solidFill>
                  <a:srgbClr val="CC3300"/>
                </a:solidFill>
              </a:rPr>
              <a:t>办公自动化</a:t>
            </a:r>
            <a:r>
              <a:rPr lang="zh-CN" altLang="en-US" smtClean="0"/>
              <a:t>：文字识别技术和声音识别技术； </a:t>
            </a:r>
          </a:p>
          <a:p>
            <a:pPr eaLnBrk="1" hangingPunct="1"/>
            <a:r>
              <a:rPr lang="zh-CN" altLang="en-US" smtClean="0">
                <a:solidFill>
                  <a:srgbClr val="CC3300"/>
                </a:solidFill>
              </a:rPr>
              <a:t>数据挖掘</a:t>
            </a:r>
            <a:r>
              <a:rPr lang="zh-CN" altLang="en-US" smtClean="0"/>
              <a:t>：数据分析； </a:t>
            </a:r>
          </a:p>
          <a:p>
            <a:pPr eaLnBrk="1" hangingPunct="1"/>
            <a:r>
              <a:rPr lang="zh-CN" altLang="en-US" smtClean="0">
                <a:solidFill>
                  <a:srgbClr val="CC3300"/>
                </a:solidFill>
              </a:rPr>
              <a:t>网络应用</a:t>
            </a:r>
            <a:r>
              <a:rPr lang="zh-CN" altLang="en-US" smtClean="0"/>
              <a:t>：文本分类。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三、相关领域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700213"/>
            <a:ext cx="8424862" cy="451485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3200" smtClean="0">
                <a:solidFill>
                  <a:srgbClr val="0000FF"/>
                </a:solidFill>
              </a:rPr>
              <a:t>人工智能</a:t>
            </a:r>
            <a:r>
              <a:rPr lang="zh-CN" altLang="en-US" sz="3200" smtClean="0"/>
              <a:t>：</a:t>
            </a:r>
            <a:r>
              <a:rPr lang="en-US" altLang="zh-CN" sz="3200" smtClean="0"/>
              <a:t>Artificial Intelligence (AI)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3200" smtClean="0">
                <a:solidFill>
                  <a:srgbClr val="0000FF"/>
                </a:solidFill>
              </a:rPr>
              <a:t>模式识别</a:t>
            </a:r>
            <a:r>
              <a:rPr lang="zh-CN" altLang="en-US" sz="3200" smtClean="0"/>
              <a:t>：</a:t>
            </a:r>
            <a:r>
              <a:rPr lang="en-US" altLang="zh-CN" sz="3200" smtClean="0"/>
              <a:t>Pattern Recognition (PR)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3200" smtClean="0">
                <a:solidFill>
                  <a:srgbClr val="0000FF"/>
                </a:solidFill>
              </a:rPr>
              <a:t>机器学习</a:t>
            </a:r>
            <a:r>
              <a:rPr lang="zh-CN" altLang="en-US" sz="3200" smtClean="0"/>
              <a:t>：</a:t>
            </a:r>
            <a:r>
              <a:rPr lang="en-US" altLang="zh-CN" sz="3200" smtClean="0"/>
              <a:t>Machine Learning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3200" smtClean="0">
                <a:solidFill>
                  <a:srgbClr val="0000FF"/>
                </a:solidFill>
              </a:rPr>
              <a:t>人工神经网络</a:t>
            </a:r>
            <a:r>
              <a:rPr lang="zh-CN" altLang="en-US" sz="3200" smtClean="0"/>
              <a:t>：</a:t>
            </a:r>
            <a:r>
              <a:rPr lang="en-US" altLang="zh-CN" sz="3200" smtClean="0"/>
              <a:t>Neural Network (NN)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3200" smtClean="0">
                <a:solidFill>
                  <a:srgbClr val="0000FF"/>
                </a:solidFill>
              </a:rPr>
              <a:t>计算机视觉</a:t>
            </a:r>
            <a:r>
              <a:rPr lang="zh-CN" altLang="en-US" sz="3200" smtClean="0"/>
              <a:t>：</a:t>
            </a:r>
            <a:r>
              <a:rPr lang="en-US" altLang="zh-CN" sz="3200" smtClean="0"/>
              <a:t>Computer Vision (CV)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四、模式识别的过程</a:t>
            </a:r>
          </a:p>
        </p:txBody>
      </p:sp>
      <p:graphicFrame>
        <p:nvGraphicFramePr>
          <p:cNvPr id="12291" name="Object 7"/>
          <p:cNvGraphicFramePr>
            <a:graphicFrameLocks noGrp="1" noChangeAspect="1"/>
          </p:cNvGraphicFramePr>
          <p:nvPr>
            <p:ph idx="1"/>
          </p:nvPr>
        </p:nvGraphicFramePr>
        <p:xfrm>
          <a:off x="1116013" y="2708275"/>
          <a:ext cx="6772275" cy="2420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3" name="Visio" r:id="rId3" imgW="5529605" imgH="1846859" progId="Visio.Drawing.11">
                  <p:embed/>
                </p:oleObj>
              </mc:Choice>
              <mc:Fallback>
                <p:oleObj name="Visio" r:id="rId3" imgW="5529605" imgH="1846859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708275"/>
                        <a:ext cx="6772275" cy="2420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什么是特征？</a:t>
            </a:r>
          </a:p>
        </p:txBody>
      </p:sp>
      <p:graphicFrame>
        <p:nvGraphicFramePr>
          <p:cNvPr id="95235" name="Object 3"/>
          <p:cNvGraphicFramePr>
            <a:graphicFrameLocks noGrp="1" noChangeAspect="1"/>
          </p:cNvGraphicFramePr>
          <p:nvPr>
            <p:ph sz="half" idx="1"/>
          </p:nvPr>
        </p:nvGraphicFramePr>
        <p:xfrm>
          <a:off x="3276600" y="2060575"/>
          <a:ext cx="2559050" cy="414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9" name="Visio" r:id="rId3" imgW="2026882" imgH="3286696" progId="Visio.Drawing.11">
                  <p:embed/>
                </p:oleObj>
              </mc:Choice>
              <mc:Fallback>
                <p:oleObj name="Visio" r:id="rId3" imgW="2026882" imgH="3286696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2060575"/>
                        <a:ext cx="2559050" cy="414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36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7596188" y="4941888"/>
          <a:ext cx="936625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0" name="Visio" r:id="rId5" imgW="766724" imgH="766724" progId="Visio.Drawing.11">
                  <p:embed/>
                </p:oleObj>
              </mc:Choice>
              <mc:Fallback>
                <p:oleObj name="Visio" r:id="rId5" imgW="766724" imgH="766724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6188" y="4941888"/>
                        <a:ext cx="936625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什么是特征？</a:t>
            </a:r>
          </a:p>
        </p:txBody>
      </p:sp>
      <p:graphicFrame>
        <p:nvGraphicFramePr>
          <p:cNvPr id="14339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3276600" y="1916113"/>
          <a:ext cx="2582863" cy="418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1" name="Visio" r:id="rId3" imgW="2026882" imgH="3286696" progId="Visio.Drawing.11">
                  <p:embed/>
                </p:oleObj>
              </mc:Choice>
              <mc:Fallback>
                <p:oleObj name="Visio" r:id="rId3" imgW="2026882" imgH="3286696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1916113"/>
                        <a:ext cx="2582863" cy="418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vel">
  <a:themeElements>
    <a:clrScheme name="Level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Level">
      <a:majorFont>
        <a:latin typeface="Garamond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Level</Template>
  <TotalTime>613</TotalTime>
  <Words>430</Words>
  <Application>Microsoft Office PowerPoint</Application>
  <PresentationFormat>全屏显示(4:3)</PresentationFormat>
  <Paragraphs>67</Paragraphs>
  <Slides>20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宋体</vt:lpstr>
      <vt:lpstr>微软雅黑</vt:lpstr>
      <vt:lpstr>Arial</vt:lpstr>
      <vt:lpstr>Garamond</vt:lpstr>
      <vt:lpstr>Verdana</vt:lpstr>
      <vt:lpstr>Wingdings</vt:lpstr>
      <vt:lpstr>Level</vt:lpstr>
      <vt:lpstr>Visio</vt:lpstr>
      <vt:lpstr>Image</vt:lpstr>
      <vt:lpstr>Equation</vt:lpstr>
      <vt:lpstr>模式识别</vt:lpstr>
      <vt:lpstr>第一章 绪论</vt:lpstr>
      <vt:lpstr>一、模式识别的概念</vt:lpstr>
      <vt:lpstr>二、模式识别的应用</vt:lpstr>
      <vt:lpstr>二、模式识别的应用</vt:lpstr>
      <vt:lpstr>三、相关领域</vt:lpstr>
      <vt:lpstr>四、模式识别的过程</vt:lpstr>
      <vt:lpstr>什么是特征？</vt:lpstr>
      <vt:lpstr>什么是特征？</vt:lpstr>
      <vt:lpstr>什么是特征？</vt:lpstr>
      <vt:lpstr>特征抽取</vt:lpstr>
      <vt:lpstr>特征抽取</vt:lpstr>
      <vt:lpstr>特征的分布</vt:lpstr>
      <vt:lpstr>特征的分布</vt:lpstr>
      <vt:lpstr>五、模式识别系统 </vt:lpstr>
      <vt:lpstr>六、模式识别问题的描述</vt:lpstr>
      <vt:lpstr>模式识别问题的分类</vt:lpstr>
      <vt:lpstr>识别方法分类</vt:lpstr>
      <vt:lpstr>七、参考书目</vt:lpstr>
      <vt:lpstr>期刊</vt:lpstr>
    </vt:vector>
  </TitlesOfParts>
  <Company>HIT PR&amp;AI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模式识别</dc:title>
  <dc:creator>Jeffery</dc:creator>
  <cp:lastModifiedBy>liu jeffery</cp:lastModifiedBy>
  <cp:revision>321</cp:revision>
  <dcterms:created xsi:type="dcterms:W3CDTF">2003-05-11T00:38:53Z</dcterms:created>
  <dcterms:modified xsi:type="dcterms:W3CDTF">2016-09-06T03:49:39Z</dcterms:modified>
</cp:coreProperties>
</file>